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1"/>
  </p:sldMasterIdLst>
  <p:sldIdLst>
    <p:sldId id="378" r:id="rId2"/>
    <p:sldId id="335" r:id="rId3"/>
    <p:sldId id="336" r:id="rId4"/>
    <p:sldId id="337" r:id="rId5"/>
    <p:sldId id="338" r:id="rId6"/>
    <p:sldId id="383" r:id="rId7"/>
    <p:sldId id="359" r:id="rId8"/>
    <p:sldId id="375" r:id="rId9"/>
    <p:sldId id="360" r:id="rId10"/>
    <p:sldId id="367" r:id="rId11"/>
    <p:sldId id="368" r:id="rId12"/>
    <p:sldId id="369" r:id="rId13"/>
    <p:sldId id="340" r:id="rId14"/>
    <p:sldId id="342" r:id="rId15"/>
    <p:sldId id="341" r:id="rId16"/>
    <p:sldId id="352" r:id="rId17"/>
    <p:sldId id="354" r:id="rId18"/>
    <p:sldId id="357" r:id="rId19"/>
    <p:sldId id="361" r:id="rId20"/>
    <p:sldId id="362" r:id="rId21"/>
    <p:sldId id="364" r:id="rId22"/>
    <p:sldId id="380" r:id="rId23"/>
    <p:sldId id="370" r:id="rId24"/>
    <p:sldId id="365" r:id="rId25"/>
    <p:sldId id="381" r:id="rId26"/>
    <p:sldId id="355" r:id="rId27"/>
    <p:sldId id="366" r:id="rId28"/>
    <p:sldId id="371" r:id="rId29"/>
    <p:sldId id="372" r:id="rId30"/>
    <p:sldId id="374" r:id="rId31"/>
    <p:sldId id="376" r:id="rId32"/>
    <p:sldId id="382" r:id="rId33"/>
    <p:sldId id="384" r:id="rId34"/>
    <p:sldId id="37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7" userDrawn="1">
          <p15:clr>
            <a:srgbClr val="A4A3A4"/>
          </p15:clr>
        </p15:guide>
        <p15:guide id="3" orient="horz" pos="4042" userDrawn="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1" autoAdjust="0"/>
    <p:restoredTop sz="94660"/>
  </p:normalViewPr>
  <p:slideViewPr>
    <p:cSldViewPr snapToGrid="0">
      <p:cViewPr>
        <p:scale>
          <a:sx n="75" d="100"/>
          <a:sy n="75" d="100"/>
        </p:scale>
        <p:origin x="3280" y="2048"/>
      </p:cViewPr>
      <p:guideLst>
        <p:guide orient="horz" pos="187"/>
        <p:guide orient="horz" pos="4042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pn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CC87C-BE89-433C-97E3-BCF58650D711}" type="datetimeFigureOut">
              <a:rPr lang="it-IT" smtClean="0"/>
              <a:t>05/10/2016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19F9C-77F7-4C3B-9237-4AB2E770AE7B}" type="slidenum">
              <a:rPr lang="it-IT" smtClean="0"/>
              <a:t>‹#›</a:t>
            </a:fld>
            <a:endParaRPr lang="it-IT"/>
          </a:p>
        </p:txBody>
      </p:sp>
      <p:pic>
        <p:nvPicPr>
          <p:cNvPr id="7" name="Immagin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4028"/>
            <a:ext cx="1633300" cy="294058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47515" y="0"/>
            <a:ext cx="1144485" cy="298086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0" y="6416128"/>
            <a:ext cx="12192001" cy="440942"/>
            <a:chOff x="0" y="6416128"/>
            <a:chExt cx="12192001" cy="440942"/>
          </a:xfrm>
        </p:grpSpPr>
        <p:pic>
          <p:nvPicPr>
            <p:cNvPr id="10" name="Immagine 1"/>
            <p:cNvPicPr>
              <a:picLocks noChangeAspect="1"/>
            </p:cNvPicPr>
            <p:nvPr userDrawn="1"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6418412"/>
              <a:ext cx="2058408" cy="437306"/>
            </a:xfrm>
            <a:prstGeom prst="rect">
              <a:avLst/>
            </a:prstGeom>
          </p:spPr>
        </p:pic>
        <p:pic>
          <p:nvPicPr>
            <p:cNvPr id="11" name="Immagine 1"/>
            <p:cNvPicPr>
              <a:picLocks noChangeAspect="1"/>
            </p:cNvPicPr>
            <p:nvPr userDrawn="1"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098682" y="6417481"/>
              <a:ext cx="2093319" cy="439589"/>
            </a:xfrm>
            <a:prstGeom prst="rect">
              <a:avLst/>
            </a:prstGeom>
          </p:spPr>
        </p:pic>
        <p:pic>
          <p:nvPicPr>
            <p:cNvPr id="12" name="Immagine 1"/>
            <p:cNvPicPr>
              <a:picLocks noChangeAspect="1"/>
            </p:cNvPicPr>
            <p:nvPr userDrawn="1"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69787" y="6416128"/>
              <a:ext cx="8217515" cy="439589"/>
            </a:xfrm>
            <a:prstGeom prst="rect">
              <a:avLst/>
            </a:prstGeom>
          </p:spPr>
        </p:pic>
      </p:grpSp>
      <p:cxnSp>
        <p:nvCxnSpPr>
          <p:cNvPr id="13" name="Straight Connector 12"/>
          <p:cNvCxnSpPr/>
          <p:nvPr userDrawn="1"/>
        </p:nvCxnSpPr>
        <p:spPr>
          <a:xfrm>
            <a:off x="0" y="298086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867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Vuota">
    <p:bg>
      <p:bgPr>
        <a:solidFill>
          <a:srgbClr val="0071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46090"/>
          </a:xfrm>
          <a:prstGeom prst="rect">
            <a:avLst/>
          </a:prstGeom>
        </p:spPr>
      </p:pic>
      <p:sp>
        <p:nvSpPr>
          <p:cNvPr id="4" name="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42408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CC87C-BE89-433C-97E3-BCF58650D711}" type="datetimeFigureOut">
              <a:rPr lang="it-IT" smtClean="0"/>
              <a:t>05/10/2016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19F9C-77F7-4C3B-9237-4AB2E770AE7B}" type="slidenum">
              <a:rPr lang="it-IT" smtClean="0"/>
              <a:t>‹#›</a:t>
            </a:fld>
            <a:endParaRPr lang="it-IT"/>
          </a:p>
        </p:txBody>
      </p:sp>
      <p:pic>
        <p:nvPicPr>
          <p:cNvPr id="7" name="Immagin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4028"/>
            <a:ext cx="1633300" cy="294058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47515" y="0"/>
            <a:ext cx="1144485" cy="298086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0" y="6416128"/>
            <a:ext cx="12192001" cy="440942"/>
            <a:chOff x="0" y="6416128"/>
            <a:chExt cx="12192001" cy="440942"/>
          </a:xfrm>
        </p:grpSpPr>
        <p:pic>
          <p:nvPicPr>
            <p:cNvPr id="9" name="Immagine 1"/>
            <p:cNvPicPr>
              <a:picLocks noChangeAspect="1"/>
            </p:cNvPicPr>
            <p:nvPr userDrawn="1"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6418412"/>
              <a:ext cx="2058408" cy="437306"/>
            </a:xfrm>
            <a:prstGeom prst="rect">
              <a:avLst/>
            </a:prstGeom>
          </p:spPr>
        </p:pic>
        <p:pic>
          <p:nvPicPr>
            <p:cNvPr id="11" name="Immagine 1"/>
            <p:cNvPicPr>
              <a:picLocks noChangeAspect="1"/>
            </p:cNvPicPr>
            <p:nvPr userDrawn="1"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098682" y="6417481"/>
              <a:ext cx="2093319" cy="439589"/>
            </a:xfrm>
            <a:prstGeom prst="rect">
              <a:avLst/>
            </a:prstGeom>
          </p:spPr>
        </p:pic>
        <p:pic>
          <p:nvPicPr>
            <p:cNvPr id="12" name="Immagine 1"/>
            <p:cNvPicPr>
              <a:picLocks noChangeAspect="1"/>
            </p:cNvPicPr>
            <p:nvPr userDrawn="1"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69787" y="6416128"/>
              <a:ext cx="8217515" cy="439589"/>
            </a:xfrm>
            <a:prstGeom prst="rect">
              <a:avLst/>
            </a:prstGeom>
          </p:spPr>
        </p:pic>
      </p:grpSp>
      <p:cxnSp>
        <p:nvCxnSpPr>
          <p:cNvPr id="15" name="Straight Connector 14"/>
          <p:cNvCxnSpPr/>
          <p:nvPr userDrawn="1"/>
        </p:nvCxnSpPr>
        <p:spPr>
          <a:xfrm>
            <a:off x="0" y="298086"/>
            <a:ext cx="12192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769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ctr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CC87C-BE89-433C-97E3-BCF58650D711}" type="datetimeFigureOut">
              <a:rPr lang="it-IT" smtClean="0"/>
              <a:t>05/10/2016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19F9C-77F7-4C3B-9237-4AB2E770AE7B}" type="slidenum">
              <a:rPr lang="it-IT" smtClean="0"/>
              <a:t>‹#›</a:t>
            </a:fld>
            <a:endParaRPr lang="it-IT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12192001" cy="6857070"/>
            <a:chOff x="0" y="0"/>
            <a:chExt cx="12192001" cy="6857070"/>
          </a:xfrm>
        </p:grpSpPr>
        <p:pic>
          <p:nvPicPr>
            <p:cNvPr id="7" name="Immagine 7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4028"/>
              <a:ext cx="1633300" cy="294058"/>
            </a:xfrm>
            <a:prstGeom prst="rect">
              <a:avLst/>
            </a:prstGeom>
          </p:spPr>
        </p:pic>
        <p:pic>
          <p:nvPicPr>
            <p:cNvPr id="8" name="Immagine 7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047515" y="0"/>
              <a:ext cx="1144485" cy="298086"/>
            </a:xfrm>
            <a:prstGeom prst="rect">
              <a:avLst/>
            </a:prstGeom>
          </p:spPr>
        </p:pic>
        <p:pic>
          <p:nvPicPr>
            <p:cNvPr id="10" name="Immagine 1"/>
            <p:cNvPicPr>
              <a:picLocks noChangeAspect="1"/>
            </p:cNvPicPr>
            <p:nvPr userDrawn="1"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6418412"/>
              <a:ext cx="2058408" cy="437306"/>
            </a:xfrm>
            <a:prstGeom prst="rect">
              <a:avLst/>
            </a:prstGeom>
          </p:spPr>
        </p:pic>
        <p:pic>
          <p:nvPicPr>
            <p:cNvPr id="11" name="Immagine 1"/>
            <p:cNvPicPr>
              <a:picLocks noChangeAspect="1"/>
            </p:cNvPicPr>
            <p:nvPr userDrawn="1"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098682" y="6417481"/>
              <a:ext cx="2093319" cy="439589"/>
            </a:xfrm>
            <a:prstGeom prst="rect">
              <a:avLst/>
            </a:prstGeom>
          </p:spPr>
        </p:pic>
        <p:pic>
          <p:nvPicPr>
            <p:cNvPr id="12" name="Immagine 1"/>
            <p:cNvPicPr>
              <a:picLocks noChangeAspect="1"/>
            </p:cNvPicPr>
            <p:nvPr userDrawn="1"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69787" y="6416128"/>
              <a:ext cx="8217515" cy="439589"/>
            </a:xfrm>
            <a:prstGeom prst="rect">
              <a:avLst/>
            </a:prstGeom>
          </p:spPr>
        </p:pic>
        <p:cxnSp>
          <p:nvCxnSpPr>
            <p:cNvPr id="13" name="Straight Connector 12"/>
            <p:cNvCxnSpPr/>
            <p:nvPr userDrawn="1"/>
          </p:nvCxnSpPr>
          <p:spPr>
            <a:xfrm>
              <a:off x="0" y="298086"/>
              <a:ext cx="121920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4540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CC87C-BE89-433C-97E3-BCF58650D711}" type="datetimeFigureOut">
              <a:rPr lang="it-IT" smtClean="0"/>
              <a:t>05/10/2016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19F9C-77F7-4C3B-9237-4AB2E770AE7B}" type="slidenum">
              <a:rPr lang="it-IT" smtClean="0"/>
              <a:t>‹#›</a:t>
            </a:fld>
            <a:endParaRPr lang="it-IT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12192001" cy="6857070"/>
            <a:chOff x="0" y="0"/>
            <a:chExt cx="12192001" cy="6857070"/>
          </a:xfrm>
        </p:grpSpPr>
        <p:pic>
          <p:nvPicPr>
            <p:cNvPr id="9" name="Immagine 7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4028"/>
              <a:ext cx="1633300" cy="294058"/>
            </a:xfrm>
            <a:prstGeom prst="rect">
              <a:avLst/>
            </a:prstGeom>
          </p:spPr>
        </p:pic>
        <p:pic>
          <p:nvPicPr>
            <p:cNvPr id="10" name="Immagine 7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047515" y="0"/>
              <a:ext cx="1144485" cy="298086"/>
            </a:xfrm>
            <a:prstGeom prst="rect">
              <a:avLst/>
            </a:prstGeom>
          </p:spPr>
        </p:pic>
        <p:pic>
          <p:nvPicPr>
            <p:cNvPr id="11" name="Immagine 1"/>
            <p:cNvPicPr>
              <a:picLocks noChangeAspect="1"/>
            </p:cNvPicPr>
            <p:nvPr userDrawn="1"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6418412"/>
              <a:ext cx="2058408" cy="437306"/>
            </a:xfrm>
            <a:prstGeom prst="rect">
              <a:avLst/>
            </a:prstGeom>
          </p:spPr>
        </p:pic>
        <p:pic>
          <p:nvPicPr>
            <p:cNvPr id="12" name="Immagine 1"/>
            <p:cNvPicPr>
              <a:picLocks noChangeAspect="1"/>
            </p:cNvPicPr>
            <p:nvPr userDrawn="1"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098682" y="6417481"/>
              <a:ext cx="2093319" cy="439589"/>
            </a:xfrm>
            <a:prstGeom prst="rect">
              <a:avLst/>
            </a:prstGeom>
          </p:spPr>
        </p:pic>
        <p:pic>
          <p:nvPicPr>
            <p:cNvPr id="13" name="Immagine 1"/>
            <p:cNvPicPr>
              <a:picLocks noChangeAspect="1"/>
            </p:cNvPicPr>
            <p:nvPr userDrawn="1"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69787" y="6416128"/>
              <a:ext cx="8217515" cy="439589"/>
            </a:xfrm>
            <a:prstGeom prst="rect">
              <a:avLst/>
            </a:prstGeom>
          </p:spPr>
        </p:pic>
        <p:cxnSp>
          <p:nvCxnSpPr>
            <p:cNvPr id="14" name="Straight Connector 13"/>
            <p:cNvCxnSpPr/>
            <p:nvPr userDrawn="1"/>
          </p:nvCxnSpPr>
          <p:spPr>
            <a:xfrm>
              <a:off x="0" y="298086"/>
              <a:ext cx="121920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66468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CC87C-BE89-433C-97E3-BCF58650D711}" type="datetimeFigureOut">
              <a:rPr lang="it-IT" smtClean="0"/>
              <a:t>05/10/2016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19F9C-77F7-4C3B-9237-4AB2E770AE7B}" type="slidenum">
              <a:rPr lang="it-IT" smtClean="0"/>
              <a:t>‹#›</a:t>
            </a:fld>
            <a:endParaRPr lang="it-IT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0"/>
            <a:ext cx="12192001" cy="6857070"/>
            <a:chOff x="0" y="0"/>
            <a:chExt cx="12192001" cy="6857070"/>
          </a:xfrm>
        </p:grpSpPr>
        <p:pic>
          <p:nvPicPr>
            <p:cNvPr id="7" name="Immagine 7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4028"/>
              <a:ext cx="1633300" cy="294058"/>
            </a:xfrm>
            <a:prstGeom prst="rect">
              <a:avLst/>
            </a:prstGeom>
          </p:spPr>
        </p:pic>
        <p:pic>
          <p:nvPicPr>
            <p:cNvPr id="8" name="Immagine 7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047515" y="0"/>
              <a:ext cx="1144485" cy="298086"/>
            </a:xfrm>
            <a:prstGeom prst="rect">
              <a:avLst/>
            </a:prstGeom>
          </p:spPr>
        </p:pic>
        <p:pic>
          <p:nvPicPr>
            <p:cNvPr id="9" name="Immagine 1"/>
            <p:cNvPicPr>
              <a:picLocks noChangeAspect="1"/>
            </p:cNvPicPr>
            <p:nvPr userDrawn="1"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6418412"/>
              <a:ext cx="2058408" cy="437306"/>
            </a:xfrm>
            <a:prstGeom prst="rect">
              <a:avLst/>
            </a:prstGeom>
          </p:spPr>
        </p:pic>
        <p:pic>
          <p:nvPicPr>
            <p:cNvPr id="10" name="Immagine 1"/>
            <p:cNvPicPr>
              <a:picLocks noChangeAspect="1"/>
            </p:cNvPicPr>
            <p:nvPr userDrawn="1"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098682" y="6417481"/>
              <a:ext cx="2093319" cy="439589"/>
            </a:xfrm>
            <a:prstGeom prst="rect">
              <a:avLst/>
            </a:prstGeom>
          </p:spPr>
        </p:pic>
        <p:pic>
          <p:nvPicPr>
            <p:cNvPr id="11" name="Immagine 1"/>
            <p:cNvPicPr>
              <a:picLocks noChangeAspect="1"/>
            </p:cNvPicPr>
            <p:nvPr userDrawn="1"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69787" y="6416128"/>
              <a:ext cx="8217515" cy="43958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 userDrawn="1"/>
          </p:nvCxnSpPr>
          <p:spPr>
            <a:xfrm>
              <a:off x="0" y="298086"/>
              <a:ext cx="121920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97817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CC87C-BE89-433C-97E3-BCF58650D711}" type="datetimeFigureOut">
              <a:rPr lang="it-IT" smtClean="0"/>
              <a:t>05/10/2016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19F9C-77F7-4C3B-9237-4AB2E770AE7B}" type="slidenum">
              <a:rPr lang="it-IT" smtClean="0"/>
              <a:t>‹#›</a:t>
            </a:fld>
            <a:endParaRPr lang="it-IT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0"/>
            <a:ext cx="12192001" cy="6857070"/>
            <a:chOff x="0" y="0"/>
            <a:chExt cx="12192001" cy="6857070"/>
          </a:xfrm>
        </p:grpSpPr>
        <p:pic>
          <p:nvPicPr>
            <p:cNvPr id="6" name="Immagine 7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4028"/>
              <a:ext cx="1633300" cy="294058"/>
            </a:xfrm>
            <a:prstGeom prst="rect">
              <a:avLst/>
            </a:prstGeom>
          </p:spPr>
        </p:pic>
        <p:pic>
          <p:nvPicPr>
            <p:cNvPr id="7" name="Immagine 7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047515" y="0"/>
              <a:ext cx="1144485" cy="298086"/>
            </a:xfrm>
            <a:prstGeom prst="rect">
              <a:avLst/>
            </a:prstGeom>
          </p:spPr>
        </p:pic>
        <p:pic>
          <p:nvPicPr>
            <p:cNvPr id="8" name="Immagine 1"/>
            <p:cNvPicPr>
              <a:picLocks noChangeAspect="1"/>
            </p:cNvPicPr>
            <p:nvPr userDrawn="1"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6418412"/>
              <a:ext cx="2058408" cy="437306"/>
            </a:xfrm>
            <a:prstGeom prst="rect">
              <a:avLst/>
            </a:prstGeom>
          </p:spPr>
        </p:pic>
        <p:pic>
          <p:nvPicPr>
            <p:cNvPr id="9" name="Immagine 1"/>
            <p:cNvPicPr>
              <a:picLocks noChangeAspect="1"/>
            </p:cNvPicPr>
            <p:nvPr userDrawn="1"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098682" y="6417481"/>
              <a:ext cx="2093319" cy="439589"/>
            </a:xfrm>
            <a:prstGeom prst="rect">
              <a:avLst/>
            </a:prstGeom>
          </p:spPr>
        </p:pic>
        <p:pic>
          <p:nvPicPr>
            <p:cNvPr id="10" name="Immagine 1"/>
            <p:cNvPicPr>
              <a:picLocks noChangeAspect="1"/>
            </p:cNvPicPr>
            <p:nvPr userDrawn="1"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69787" y="6416128"/>
              <a:ext cx="8217515" cy="439589"/>
            </a:xfrm>
            <a:prstGeom prst="rect">
              <a:avLst/>
            </a:prstGeom>
          </p:spPr>
        </p:pic>
        <p:cxnSp>
          <p:nvCxnSpPr>
            <p:cNvPr id="11" name="Straight Connector 10"/>
            <p:cNvCxnSpPr/>
            <p:nvPr userDrawn="1"/>
          </p:nvCxnSpPr>
          <p:spPr>
            <a:xfrm>
              <a:off x="0" y="298086"/>
              <a:ext cx="121920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1009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CC87C-BE89-433C-97E3-BCF58650D711}" type="datetimeFigureOut">
              <a:rPr lang="it-IT" smtClean="0"/>
              <a:t>05/10/2016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19F9C-77F7-4C3B-9237-4AB2E770AE7B}" type="slidenum">
              <a:rPr lang="it-IT" smtClean="0"/>
              <a:t>‹#›</a:t>
            </a:fld>
            <a:endParaRPr lang="it-IT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12192001" cy="6857070"/>
            <a:chOff x="0" y="0"/>
            <a:chExt cx="12192001" cy="6857070"/>
          </a:xfrm>
        </p:grpSpPr>
        <p:pic>
          <p:nvPicPr>
            <p:cNvPr id="9" name="Immagine 7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4028"/>
              <a:ext cx="1633300" cy="294058"/>
            </a:xfrm>
            <a:prstGeom prst="rect">
              <a:avLst/>
            </a:prstGeom>
          </p:spPr>
        </p:pic>
        <p:pic>
          <p:nvPicPr>
            <p:cNvPr id="10" name="Immagine 7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047515" y="0"/>
              <a:ext cx="1144485" cy="298086"/>
            </a:xfrm>
            <a:prstGeom prst="rect">
              <a:avLst/>
            </a:prstGeom>
          </p:spPr>
        </p:pic>
        <p:pic>
          <p:nvPicPr>
            <p:cNvPr id="11" name="Immagine 1"/>
            <p:cNvPicPr>
              <a:picLocks noChangeAspect="1"/>
            </p:cNvPicPr>
            <p:nvPr userDrawn="1"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6418412"/>
              <a:ext cx="2058408" cy="437306"/>
            </a:xfrm>
            <a:prstGeom prst="rect">
              <a:avLst/>
            </a:prstGeom>
          </p:spPr>
        </p:pic>
        <p:pic>
          <p:nvPicPr>
            <p:cNvPr id="12" name="Immagine 1"/>
            <p:cNvPicPr>
              <a:picLocks noChangeAspect="1"/>
            </p:cNvPicPr>
            <p:nvPr userDrawn="1"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098682" y="6417481"/>
              <a:ext cx="2093319" cy="439589"/>
            </a:xfrm>
            <a:prstGeom prst="rect">
              <a:avLst/>
            </a:prstGeom>
          </p:spPr>
        </p:pic>
        <p:pic>
          <p:nvPicPr>
            <p:cNvPr id="13" name="Immagine 1"/>
            <p:cNvPicPr>
              <a:picLocks noChangeAspect="1"/>
            </p:cNvPicPr>
            <p:nvPr userDrawn="1"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969787" y="6416128"/>
              <a:ext cx="8217515" cy="439589"/>
            </a:xfrm>
            <a:prstGeom prst="rect">
              <a:avLst/>
            </a:prstGeom>
          </p:spPr>
        </p:pic>
        <p:cxnSp>
          <p:nvCxnSpPr>
            <p:cNvPr id="14" name="Straight Connector 13"/>
            <p:cNvCxnSpPr/>
            <p:nvPr userDrawn="1"/>
          </p:nvCxnSpPr>
          <p:spPr>
            <a:xfrm>
              <a:off x="0" y="298086"/>
              <a:ext cx="121920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79788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42105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 hasCustomPrompt="1"/>
          </p:nvPr>
        </p:nvSpPr>
        <p:spPr>
          <a:xfrm>
            <a:off x="351692" y="365761"/>
            <a:ext cx="6639043" cy="2264898"/>
          </a:xfrm>
        </p:spPr>
        <p:txBody>
          <a:bodyPr anchor="b">
            <a:normAutofit/>
          </a:bodyPr>
          <a:lstStyle>
            <a:lvl1pPr algn="l">
              <a:defRPr sz="6600" b="1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Nome sessione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51692" y="2897945"/>
            <a:ext cx="7385539" cy="1688123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dirty="0"/>
              <a:t>Nome Speaker</a:t>
            </a:r>
          </a:p>
          <a:p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1494459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Vuota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46090"/>
          </a:xfrm>
          <a:prstGeom prst="rect">
            <a:avLst/>
          </a:prstGeom>
        </p:spPr>
      </p:pic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sp>
        <p:nvSpPr>
          <p:cNvPr id="6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89824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CC87C-BE89-433C-97E3-BCF58650D711}" type="datetimeFigureOut">
              <a:rPr lang="it-IT" smtClean="0"/>
              <a:t>05/10/2016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419F9C-77F7-4C3B-9237-4AB2E770AE7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8002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9" r:id="rId5"/>
    <p:sldLayoutId id="2147483740" r:id="rId6"/>
    <p:sldLayoutId id="2147483742" r:id="rId7"/>
    <p:sldLayoutId id="2147483744" r:id="rId8"/>
    <p:sldLayoutId id="2147483759" r:id="rId9"/>
    <p:sldLayoutId id="2147483757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351692" y="949865"/>
            <a:ext cx="6639044" cy="1680794"/>
          </a:xfrm>
        </p:spPr>
        <p:txBody>
          <a:bodyPr>
            <a:normAutofit fontScale="90000"/>
          </a:bodyPr>
          <a:lstStyle/>
          <a:p>
            <a:r>
              <a:rPr lang="it-IT" dirty="0"/>
              <a:t>Croce e delizia </a:t>
            </a:r>
            <a:br>
              <a:rPr lang="it-IT" dirty="0"/>
            </a:br>
            <a:r>
              <a:rPr lang="it-IT" dirty="0"/>
              <a:t>del lavoro remoto</a:t>
            </a:r>
            <a:endParaRPr lang="it-IT" sz="670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351692" y="2896847"/>
            <a:ext cx="7385539" cy="1689221"/>
          </a:xfrm>
        </p:spPr>
        <p:txBody>
          <a:bodyPr>
            <a:normAutofit/>
          </a:bodyPr>
          <a:lstStyle/>
          <a:p>
            <a:r>
              <a:rPr lang="it-IT" dirty="0"/>
              <a:t>Mauro Servienti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7072" y="5833866"/>
            <a:ext cx="1539608" cy="115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161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posteriori ci siamo resi conto che…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sz="7200" dirty="0"/>
              <a:t>Le decisioni sbagliate sono sempre state prese in solitaria.</a:t>
            </a:r>
          </a:p>
        </p:txBody>
      </p:sp>
    </p:spTree>
    <p:extLst>
      <p:ext uri="{BB962C8B-B14F-4D97-AF65-F5344CB8AC3E}">
        <p14:creationId xmlns:p14="http://schemas.microsoft.com/office/powerpoint/2010/main" val="3348061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posteriori ci siamo resi conto che…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sz="7200" dirty="0"/>
              <a:t>Autorità e regole portano solo sottomissione e adattamento.</a:t>
            </a:r>
          </a:p>
        </p:txBody>
      </p:sp>
    </p:spTree>
    <p:extLst>
      <p:ext uri="{BB962C8B-B14F-4D97-AF65-F5344CB8AC3E}">
        <p14:creationId xmlns:p14="http://schemas.microsoft.com/office/powerpoint/2010/main" val="2551474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posteriori ci siamo resi conto che…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sz="7200" dirty="0"/>
              <a:t>Le metriche e le misurazioni portano a «imbrogliare» il sistema</a:t>
            </a:r>
          </a:p>
        </p:txBody>
      </p:sp>
    </p:spTree>
    <p:extLst>
      <p:ext uri="{BB962C8B-B14F-4D97-AF65-F5344CB8AC3E}">
        <p14:creationId xmlns:p14="http://schemas.microsoft.com/office/powerpoint/2010/main" val="2159401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73336"/>
            <a:ext cx="12192000" cy="5776857"/>
          </a:xfrm>
        </p:spPr>
        <p:txBody>
          <a:bodyPr anchor="ctr">
            <a:normAutofit/>
          </a:bodyPr>
          <a:lstStyle/>
          <a:p>
            <a:r>
              <a:rPr lang="it-IT" dirty="0"/>
              <a:t>Una missione</a:t>
            </a:r>
            <a:br>
              <a:rPr lang="it-IT" dirty="0"/>
            </a:br>
            <a:r>
              <a:rPr lang="it-IT" dirty="0"/>
              <a:t>«</a:t>
            </a:r>
            <a:r>
              <a:rPr lang="it-IT" dirty="0" err="1"/>
              <a:t>make</a:t>
            </a:r>
            <a:r>
              <a:rPr lang="it-IT" dirty="0"/>
              <a:t> </a:t>
            </a:r>
            <a:r>
              <a:rPr lang="it-IT" dirty="0" err="1"/>
              <a:t>developers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084054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521746"/>
            <a:ext cx="10515600" cy="5803750"/>
          </a:xfrm>
        </p:spPr>
        <p:txBody>
          <a:bodyPr anchor="ctr"/>
          <a:lstStyle/>
          <a:p>
            <a:r>
              <a:rPr lang="it-IT" dirty="0"/>
              <a:t>Un comandamento</a:t>
            </a:r>
            <a:br>
              <a:rPr lang="it-IT" dirty="0"/>
            </a:br>
            <a:r>
              <a:rPr lang="it-IT" dirty="0"/>
              <a:t>«</a:t>
            </a:r>
            <a:r>
              <a:rPr lang="it-IT" dirty="0" err="1"/>
              <a:t>safe</a:t>
            </a:r>
            <a:r>
              <a:rPr lang="it-IT" dirty="0"/>
              <a:t> by default»</a:t>
            </a:r>
          </a:p>
        </p:txBody>
      </p:sp>
    </p:spTree>
    <p:extLst>
      <p:ext uri="{BB962C8B-B14F-4D97-AF65-F5344CB8AC3E}">
        <p14:creationId xmlns:p14="http://schemas.microsoft.com/office/powerpoint/2010/main" val="2965187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494852"/>
            <a:ext cx="10515600" cy="5642386"/>
          </a:xfrm>
        </p:spPr>
        <p:txBody>
          <a:bodyPr>
            <a:normAutofit/>
          </a:bodyPr>
          <a:lstStyle/>
          <a:p>
            <a:r>
              <a:rPr lang="it-IT" dirty="0"/>
              <a:t>valori</a:t>
            </a:r>
            <a:br>
              <a:rPr lang="it-IT" dirty="0"/>
            </a:br>
            <a:r>
              <a:rPr lang="it-IT" dirty="0"/>
              <a:t>«responsabili»</a:t>
            </a:r>
            <a:br>
              <a:rPr lang="it-IT" dirty="0"/>
            </a:br>
            <a:r>
              <a:rPr lang="it-IT" dirty="0"/>
              <a:t>«motivati»</a:t>
            </a:r>
            <a:br>
              <a:rPr lang="it-IT" dirty="0"/>
            </a:br>
            <a:r>
              <a:rPr lang="it-IT" dirty="0"/>
              <a:t>«maturi»</a:t>
            </a:r>
          </a:p>
        </p:txBody>
      </p:sp>
    </p:spTree>
    <p:extLst>
      <p:ext uri="{BB962C8B-B14F-4D97-AF65-F5344CB8AC3E}">
        <p14:creationId xmlns:p14="http://schemas.microsoft.com/office/powerpoint/2010/main" val="3518730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 in soldoni?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Potete guardare un’azienda da un punto di vista diverso da quello che vi fa vedere il suo organigramma?</a:t>
            </a:r>
          </a:p>
        </p:txBody>
      </p:sp>
    </p:spTree>
    <p:extLst>
      <p:ext uri="{BB962C8B-B14F-4D97-AF65-F5344CB8AC3E}">
        <p14:creationId xmlns:p14="http://schemas.microsoft.com/office/powerpoint/2010/main" val="3095576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Strategie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8695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Strategie: Processi e Azioni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10443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OK…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Potete guardare le «risorse» da un punto di vista diverso da quello che vi fa vedere il loro ruolo?</a:t>
            </a:r>
          </a:p>
        </p:txBody>
      </p:sp>
    </p:spTree>
    <p:extLst>
      <p:ext uri="{BB962C8B-B14F-4D97-AF65-F5344CB8AC3E}">
        <p14:creationId xmlns:p14="http://schemas.microsoft.com/office/powerpoint/2010/main" val="180426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89" y="311150"/>
            <a:ext cx="12192000" cy="42483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1838" y="4559523"/>
            <a:ext cx="8176103" cy="1236440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8000" dirty="0"/>
              <a:t>dove </a:t>
            </a:r>
            <a:r>
              <a:rPr lang="en-US" sz="8000" dirty="0" err="1"/>
              <a:t>vuoi</a:t>
            </a:r>
            <a:endParaRPr lang="en-US" sz="8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1838" y="5795963"/>
            <a:ext cx="8176103" cy="560388"/>
          </a:xfrm>
          <a:noFill/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sz="3600" dirty="0">
                <a:solidFill>
                  <a:schemeClr val="tx1"/>
                </a:solidFill>
              </a:rPr>
              <a:t>Remote only</a:t>
            </a:r>
          </a:p>
        </p:txBody>
      </p:sp>
    </p:spTree>
    <p:extLst>
      <p:ext uri="{BB962C8B-B14F-4D97-AF65-F5344CB8AC3E}">
        <p14:creationId xmlns:p14="http://schemas.microsoft.com/office/powerpoint/2010/main" val="3078089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Skills</a:t>
            </a:r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Non serve un ruolo per portare a termine un compito, servono capacità.</a:t>
            </a:r>
          </a:p>
        </p:txBody>
      </p:sp>
    </p:spTree>
    <p:extLst>
      <p:ext uri="{BB962C8B-B14F-4D97-AF65-F5344CB8AC3E}">
        <p14:creationId xmlns:p14="http://schemas.microsoft.com/office/powerpoint/2010/main" val="197862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dirty="0"/>
              <a:t>Niente dipartimenti e niente ruoli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Ergo….</a:t>
            </a:r>
          </a:p>
        </p:txBody>
      </p:sp>
    </p:spTree>
    <p:extLst>
      <p:ext uri="{BB962C8B-B14F-4D97-AF65-F5344CB8AC3E}">
        <p14:creationId xmlns:p14="http://schemas.microsoft.com/office/powerpoint/2010/main" val="3928643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dirty="0"/>
              <a:t>Il manager è morto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Ma non siamo una struttura piatta.</a:t>
            </a:r>
          </a:p>
        </p:txBody>
      </p:sp>
    </p:spTree>
    <p:extLst>
      <p:ext uri="{BB962C8B-B14F-4D97-AF65-F5344CB8AC3E}">
        <p14:creationId xmlns:p14="http://schemas.microsoft.com/office/powerpoint/2010/main" val="40119890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96862"/>
            <a:ext cx="12192000" cy="611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0310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dirty="0"/>
              <a:t>Cambiare è difficile. Molto.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Il terremoto…</a:t>
            </a:r>
          </a:p>
        </p:txBody>
      </p:sp>
    </p:spTree>
    <p:extLst>
      <p:ext uri="{BB962C8B-B14F-4D97-AF65-F5344CB8AC3E}">
        <p14:creationId xmlns:p14="http://schemas.microsoft.com/office/powerpoint/2010/main" val="3571378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dirty="0"/>
              <a:t>«Dimenticare» è ancora più difficile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Self-Management / </a:t>
            </a:r>
            <a:r>
              <a:rPr lang="it-IT" dirty="0" err="1"/>
              <a:t>Teal</a:t>
            </a:r>
            <a:r>
              <a:rPr lang="it-IT" dirty="0"/>
              <a:t> non significa anarchia.</a:t>
            </a:r>
          </a:p>
        </p:txBody>
      </p:sp>
    </p:spTree>
    <p:extLst>
      <p:ext uri="{BB962C8B-B14F-4D97-AF65-F5344CB8AC3E}">
        <p14:creationId xmlns:p14="http://schemas.microsoft.com/office/powerpoint/2010/main" val="27116829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446442"/>
            <a:ext cx="10515600" cy="4116033"/>
          </a:xfrm>
        </p:spPr>
        <p:txBody>
          <a:bodyPr>
            <a:normAutofit/>
          </a:bodyPr>
          <a:lstStyle/>
          <a:p>
            <a:pPr algn="l"/>
            <a:r>
              <a:rPr lang="it-IT" dirty="0"/>
              <a:t>			Strategie</a:t>
            </a:r>
            <a:br>
              <a:rPr lang="it-IT" dirty="0"/>
            </a:br>
            <a:r>
              <a:rPr lang="it-IT" dirty="0"/>
              <a:t>				-&gt; Processi</a:t>
            </a:r>
            <a:br>
              <a:rPr lang="it-IT" dirty="0"/>
            </a:br>
            <a:r>
              <a:rPr lang="it-IT" dirty="0"/>
              <a:t>					-&gt; Squad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Le regole di funzionamento</a:t>
            </a:r>
          </a:p>
        </p:txBody>
      </p:sp>
    </p:spTree>
    <p:extLst>
      <p:ext uri="{BB962C8B-B14F-4D97-AF65-F5344CB8AC3E}">
        <p14:creationId xmlns:p14="http://schemas.microsoft.com/office/powerpoint/2010/main" val="32278681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446442"/>
            <a:ext cx="10515600" cy="4116033"/>
          </a:xfrm>
        </p:spPr>
        <p:txBody>
          <a:bodyPr>
            <a:normAutofit/>
          </a:bodyPr>
          <a:lstStyle/>
          <a:p>
            <a:pPr algn="l"/>
            <a:r>
              <a:rPr lang="it-IT" dirty="0"/>
              <a:t>		Strategie</a:t>
            </a:r>
            <a:br>
              <a:rPr lang="it-IT" dirty="0"/>
            </a:br>
            <a:r>
              <a:rPr lang="it-IT" dirty="0"/>
              <a:t>			-&gt; Azioni</a:t>
            </a:r>
            <a:br>
              <a:rPr lang="it-IT" dirty="0"/>
            </a:br>
            <a:r>
              <a:rPr lang="it-IT" dirty="0"/>
              <a:t>				-&gt; Task Force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Un esempio di </a:t>
            </a:r>
            <a:r>
              <a:rPr lang="it-IT" dirty="0" err="1"/>
              <a:t>issue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220997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446442"/>
            <a:ext cx="10515600" cy="4116033"/>
          </a:xfrm>
        </p:spPr>
        <p:txBody>
          <a:bodyPr>
            <a:normAutofit/>
          </a:bodyPr>
          <a:lstStyle/>
          <a:p>
            <a:r>
              <a:rPr lang="it-IT" dirty="0"/>
              <a:t>Concentrati sul processo non sul risultato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fortuna deve essere eliminata dall’equazione</a:t>
            </a:r>
          </a:p>
        </p:txBody>
      </p:sp>
    </p:spTree>
    <p:extLst>
      <p:ext uri="{BB962C8B-B14F-4D97-AF65-F5344CB8AC3E}">
        <p14:creationId xmlns:p14="http://schemas.microsoft.com/office/powerpoint/2010/main" val="34329372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446442"/>
            <a:ext cx="10515600" cy="4116033"/>
          </a:xfrm>
        </p:spPr>
        <p:txBody>
          <a:bodyPr>
            <a:normAutofit/>
          </a:bodyPr>
          <a:lstStyle/>
          <a:p>
            <a:r>
              <a:rPr lang="it-IT" dirty="0"/>
              <a:t>Condividiamo le responsabilità con i membri della task force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Non c’è un singolo da mettere in croce</a:t>
            </a:r>
          </a:p>
        </p:txBody>
      </p:sp>
    </p:spTree>
    <p:extLst>
      <p:ext uri="{BB962C8B-B14F-4D97-AF65-F5344CB8AC3E}">
        <p14:creationId xmlns:p14="http://schemas.microsoft.com/office/powerpoint/2010/main" val="4248641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9249" y="684533"/>
            <a:ext cx="3607309" cy="3352473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8000" dirty="0" err="1"/>
              <a:t>quando</a:t>
            </a:r>
            <a:r>
              <a:rPr lang="en-US" sz="8000" dirty="0"/>
              <a:t> </a:t>
            </a:r>
            <a:r>
              <a:rPr lang="en-US" sz="8000" dirty="0" err="1"/>
              <a:t>vuoi</a:t>
            </a:r>
            <a:endParaRPr lang="en-US" sz="8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9249" y="4201597"/>
            <a:ext cx="3607309" cy="2060774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spcBef>
                <a:spcPts val="1000"/>
              </a:spcBef>
            </a:pPr>
            <a:r>
              <a:rPr lang="en-US" sz="3600" dirty="0">
                <a:solidFill>
                  <a:schemeClr val="tx1"/>
                </a:solidFill>
              </a:rPr>
              <a:t>Free working hours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4509" y="308083"/>
            <a:ext cx="7087491" cy="610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84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 small, learn big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Break it down.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795080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Fiducia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da un grande potere derivano grandi responsabilità</a:t>
            </a:r>
          </a:p>
        </p:txBody>
      </p:sp>
    </p:spTree>
    <p:extLst>
      <p:ext uri="{BB962C8B-B14F-4D97-AF65-F5344CB8AC3E}">
        <p14:creationId xmlns:p14="http://schemas.microsoft.com/office/powerpoint/2010/main" val="10814935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Riepilogando: Cambiare è difficile, ma si può.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800" dirty="0"/>
              <a:t>Identificare gli </a:t>
            </a:r>
            <a:r>
              <a:rPr lang="it-IT" sz="3800" dirty="0" err="1"/>
              <a:t>skill</a:t>
            </a:r>
            <a:r>
              <a:rPr lang="it-IT" sz="3800" dirty="0"/>
              <a:t> e abilitare le persone ad usarli</a:t>
            </a:r>
          </a:p>
          <a:p>
            <a:r>
              <a:rPr lang="it-IT" sz="3800" dirty="0"/>
              <a:t>Delegare e responsabilizzare il gruppo</a:t>
            </a:r>
          </a:p>
          <a:p>
            <a:r>
              <a:rPr lang="it-IT" sz="3800" dirty="0"/>
              <a:t>Creare un ambiente che favorisca la leadership</a:t>
            </a:r>
          </a:p>
          <a:p>
            <a:r>
              <a:rPr lang="it-IT" sz="3800" dirty="0"/>
              <a:t>Concedere fiducia</a:t>
            </a:r>
          </a:p>
          <a:p>
            <a:r>
              <a:rPr lang="it-IT" sz="3800" dirty="0"/>
              <a:t>Concentrarsi sui processi e non sui risultati</a:t>
            </a:r>
          </a:p>
        </p:txBody>
      </p:sp>
    </p:spTree>
    <p:extLst>
      <p:ext uri="{BB962C8B-B14F-4D97-AF65-F5344CB8AC3E}">
        <p14:creationId xmlns:p14="http://schemas.microsoft.com/office/powerpoint/2010/main" val="41554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191" y="1495426"/>
            <a:ext cx="2257789" cy="33511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163" y="1495426"/>
            <a:ext cx="2244028" cy="3351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5980" y="1495426"/>
            <a:ext cx="2260039" cy="33511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6019" y="1495426"/>
            <a:ext cx="2240770" cy="335110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/>
          <a:srcRect l="6367" t="2523" r="4838" b="4329"/>
          <a:stretch/>
        </p:blipFill>
        <p:spPr>
          <a:xfrm>
            <a:off x="9466789" y="1495426"/>
            <a:ext cx="2282938" cy="335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9780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0" y="296864"/>
            <a:ext cx="6096000" cy="2829014"/>
          </a:xfrm>
        </p:spPr>
        <p:txBody>
          <a:bodyPr anchor="ctr">
            <a:normAutofit/>
          </a:bodyPr>
          <a:lstStyle/>
          <a:p>
            <a:pPr algn="ctr"/>
            <a:r>
              <a:rPr lang="it-IT" sz="7200" b="1" dirty="0" err="1"/>
              <a:t>That’s</a:t>
            </a:r>
            <a:r>
              <a:rPr lang="it-IT" sz="7200" b="1" dirty="0"/>
              <a:t> </a:t>
            </a:r>
            <a:r>
              <a:rPr lang="it-IT" sz="7200" b="1" dirty="0" err="1"/>
              <a:t>all</a:t>
            </a:r>
            <a:r>
              <a:rPr lang="it-IT" sz="7200" b="1" dirty="0"/>
              <a:t>, </a:t>
            </a:r>
            <a:r>
              <a:rPr lang="it-IT" sz="7200" b="1" dirty="0" err="1"/>
              <a:t>folks</a:t>
            </a:r>
            <a:br>
              <a:rPr lang="it-IT" sz="7200" b="1" dirty="0"/>
            </a:br>
            <a:r>
              <a:rPr lang="it-IT" sz="7200" b="1" dirty="0"/>
              <a:t>Grazie!</a:t>
            </a:r>
          </a:p>
        </p:txBody>
      </p:sp>
      <p:sp>
        <p:nvSpPr>
          <p:cNvPr id="3" name="Titolo 3"/>
          <p:cNvSpPr txBox="1">
            <a:spLocks/>
          </p:cNvSpPr>
          <p:nvPr/>
        </p:nvSpPr>
        <p:spPr>
          <a:xfrm>
            <a:off x="0" y="3244129"/>
            <a:ext cx="6096000" cy="1169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3200" dirty="0"/>
              <a:t>Materiale su </a:t>
            </a:r>
            <a:r>
              <a:rPr lang="it-IT" sz="3100" dirty="0"/>
              <a:t>http://www.communitydays.it/ </a:t>
            </a:r>
            <a:endParaRPr lang="it-IT" sz="5400" dirty="0"/>
          </a:p>
        </p:txBody>
      </p:sp>
    </p:spTree>
    <p:extLst>
      <p:ext uri="{BB962C8B-B14F-4D97-AF65-F5344CB8AC3E}">
        <p14:creationId xmlns:p14="http://schemas.microsoft.com/office/powerpoint/2010/main" val="1936042764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950" y="1709738"/>
            <a:ext cx="4559300" cy="2852737"/>
          </a:xfrm>
        </p:spPr>
        <p:txBody>
          <a:bodyPr>
            <a:normAutofit/>
          </a:bodyPr>
          <a:lstStyle/>
          <a:p>
            <a:pPr algn="ctr"/>
            <a:r>
              <a:rPr lang="it-IT" sz="8000" dirty="0"/>
              <a:t>quanto vuoi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950" y="4589463"/>
            <a:ext cx="4559300" cy="1500187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Unlimited vacation</a:t>
            </a:r>
            <a:endParaRPr lang="it-IT" sz="36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57800" y="303742"/>
            <a:ext cx="6934200" cy="611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491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5450" y="602298"/>
            <a:ext cx="6146800" cy="2852737"/>
          </a:xfrm>
        </p:spPr>
        <p:txBody>
          <a:bodyPr>
            <a:noAutofit/>
          </a:bodyPr>
          <a:lstStyle/>
          <a:p>
            <a:pPr algn="ctr"/>
            <a:r>
              <a:rPr lang="it-IT" dirty="0"/>
              <a:t>come vuoi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05450" y="3482023"/>
            <a:ext cx="6146800" cy="1500187"/>
          </a:xfrm>
        </p:spPr>
        <p:txBody>
          <a:bodyPr>
            <a:normAutofit/>
          </a:bodyPr>
          <a:lstStyle/>
          <a:p>
            <a:r>
              <a:rPr lang="it-IT" dirty="0"/>
              <a:t>Organizza il lavoro intorno alla vita privata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01887"/>
            <a:ext cx="5332146" cy="611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468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4664648"/>
            <a:ext cx="10515600" cy="1184289"/>
          </a:xfrm>
        </p:spPr>
        <p:txBody>
          <a:bodyPr>
            <a:normAutofit fontScale="90000"/>
          </a:bodyPr>
          <a:lstStyle/>
          <a:p>
            <a:r>
              <a:rPr lang="it-IT" dirty="0"/>
              <a:t>quello che vuoi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5885932"/>
            <a:ext cx="12191999" cy="530743"/>
          </a:xfrm>
        </p:spPr>
        <p:txBody>
          <a:bodyPr>
            <a:normAutofit lnSpcReduction="10000"/>
          </a:bodyPr>
          <a:lstStyle/>
          <a:p>
            <a:r>
              <a:rPr lang="it-IT" dirty="0"/>
              <a:t>Decidi su cosa lavorare e come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96862"/>
            <a:ext cx="12192000" cy="4315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93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95325"/>
            <a:ext cx="10515600" cy="1325563"/>
          </a:xfrm>
        </p:spPr>
        <p:txBody>
          <a:bodyPr>
            <a:normAutofit/>
          </a:bodyPr>
          <a:lstStyle/>
          <a:p>
            <a:r>
              <a:rPr lang="it-IT" sz="8000" dirty="0"/>
              <a:t>«Yes, </a:t>
            </a:r>
            <a:r>
              <a:rPr lang="it-IT" sz="8000" dirty="0" err="1"/>
              <a:t>we</a:t>
            </a:r>
            <a:r>
              <a:rPr lang="it-IT" sz="8000" dirty="0"/>
              <a:t> can»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r">
              <a:buNone/>
            </a:pPr>
            <a:r>
              <a:rPr lang="en-US" sz="3600" dirty="0"/>
              <a:t>Mauro Servienti</a:t>
            </a:r>
          </a:p>
          <a:p>
            <a:pPr marL="0" indent="0" algn="r">
              <a:buNone/>
            </a:pPr>
            <a:r>
              <a:rPr lang="en-US" dirty="0"/>
              <a:t>Solution Architect @ Particular Software</a:t>
            </a:r>
          </a:p>
          <a:p>
            <a:pPr marL="0" indent="0" algn="r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dirty="0"/>
              <a:t>mauro.servienti@particular.net</a:t>
            </a:r>
          </a:p>
          <a:p>
            <a:pPr marL="0" indent="0" algn="r">
              <a:buNone/>
            </a:pPr>
            <a:r>
              <a:rPr lang="en-US" dirty="0"/>
              <a:t>@</a:t>
            </a:r>
            <a:r>
              <a:rPr lang="en-US" dirty="0" err="1"/>
              <a:t>mauroservienti</a:t>
            </a:r>
            <a:endParaRPr lang="en-US" dirty="0"/>
          </a:p>
          <a:p>
            <a:pPr marL="0" indent="0" algn="r">
              <a:buNone/>
            </a:pPr>
            <a:r>
              <a:rPr lang="en-US" dirty="0"/>
              <a:t>//blogs.ugidotnet.org/topics</a:t>
            </a:r>
          </a:p>
        </p:txBody>
      </p:sp>
    </p:spTree>
    <p:extLst>
      <p:ext uri="{BB962C8B-B14F-4D97-AF65-F5344CB8AC3E}">
        <p14:creationId xmlns:p14="http://schemas.microsoft.com/office/powerpoint/2010/main" val="2918063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Chi siamo in 5 punti…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it-IT" sz="5000" dirty="0"/>
              <a:t> 4 prodotti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sz="5000" dirty="0"/>
              <a:t> Consulenza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sz="5000" dirty="0"/>
              <a:t> Supporto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sz="5000" dirty="0"/>
              <a:t> 17 time zone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sz="5000" dirty="0"/>
              <a:t> «</a:t>
            </a:r>
            <a:r>
              <a:rPr lang="it-IT" sz="5000" dirty="0" err="1"/>
              <a:t>Dispersed</a:t>
            </a:r>
            <a:r>
              <a:rPr lang="it-IT" sz="5000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476581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it-IT" dirty="0" err="1"/>
              <a:t>Parental</a:t>
            </a:r>
            <a:r>
              <a:rPr lang="it-IT" dirty="0"/>
              <a:t> </a:t>
            </a:r>
            <a:r>
              <a:rPr lang="it-IT" dirty="0" err="1"/>
              <a:t>Advisory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sz="7200" b="1" dirty="0"/>
              <a:t>O tutto o niente</a:t>
            </a:r>
            <a:br>
              <a:rPr lang="it-IT" sz="7200" dirty="0"/>
            </a:br>
            <a:r>
              <a:rPr lang="it-IT" sz="7200" i="1" dirty="0"/>
              <a:t>il cambiamento è drastico, faticoso e allo stesso tempo appagante</a:t>
            </a:r>
            <a:endParaRPr lang="it-IT" sz="7200" dirty="0"/>
          </a:p>
        </p:txBody>
      </p:sp>
    </p:spTree>
    <p:extLst>
      <p:ext uri="{BB962C8B-B14F-4D97-AF65-F5344CB8AC3E}">
        <p14:creationId xmlns:p14="http://schemas.microsoft.com/office/powerpoint/2010/main" val="731107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1096</TotalTime>
  <Words>354</Words>
  <Application>Microsoft Office PowerPoint</Application>
  <PresentationFormat>Widescreen</PresentationFormat>
  <Paragraphs>72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Wingdings</vt:lpstr>
      <vt:lpstr>Office Theme</vt:lpstr>
      <vt:lpstr>Croce e delizia  del lavoro remoto</vt:lpstr>
      <vt:lpstr>dove vuoi</vt:lpstr>
      <vt:lpstr>quando vuoi</vt:lpstr>
      <vt:lpstr>quanto vuoi</vt:lpstr>
      <vt:lpstr>come vuoi</vt:lpstr>
      <vt:lpstr>quello che vuoi</vt:lpstr>
      <vt:lpstr>«Yes, we can»</vt:lpstr>
      <vt:lpstr>Chi siamo in 5 punti…</vt:lpstr>
      <vt:lpstr>Parental Advisory</vt:lpstr>
      <vt:lpstr>A posteriori ci siamo resi conto che…</vt:lpstr>
      <vt:lpstr>A posteriori ci siamo resi conto che…</vt:lpstr>
      <vt:lpstr>A posteriori ci siamo resi conto che…</vt:lpstr>
      <vt:lpstr>Una missione «make developers better»</vt:lpstr>
      <vt:lpstr>Un comandamento «safe by default»</vt:lpstr>
      <vt:lpstr>valori «responsabili» «motivati» «maturi»</vt:lpstr>
      <vt:lpstr>Ma in soldoni?</vt:lpstr>
      <vt:lpstr>Strategie</vt:lpstr>
      <vt:lpstr>Strategie: Processi e Azioni</vt:lpstr>
      <vt:lpstr>OK…</vt:lpstr>
      <vt:lpstr>Skills</vt:lpstr>
      <vt:lpstr>Niente dipartimenti e niente ruoli</vt:lpstr>
      <vt:lpstr>Il manager è morto</vt:lpstr>
      <vt:lpstr>PowerPoint Presentation</vt:lpstr>
      <vt:lpstr>Cambiare è difficile. Molto.</vt:lpstr>
      <vt:lpstr>«Dimenticare» è ancora più difficile</vt:lpstr>
      <vt:lpstr>   Strategie     -&gt; Processi      -&gt; Squad</vt:lpstr>
      <vt:lpstr>  Strategie    -&gt; Azioni     -&gt; Task Force</vt:lpstr>
      <vt:lpstr>Concentrati sul processo non sul risultato</vt:lpstr>
      <vt:lpstr>Condividiamo le responsabilità con i membri della task force</vt:lpstr>
      <vt:lpstr>Fail small, learn big</vt:lpstr>
      <vt:lpstr>Fiducia</vt:lpstr>
      <vt:lpstr>Riepilogando: Cambiare è difficile, ma si può.</vt:lpstr>
      <vt:lpstr>PowerPoint Presentation</vt:lpstr>
      <vt:lpstr>That’s all, folks Grazie!</vt:lpstr>
    </vt:vector>
  </TitlesOfParts>
  <Company>topics.it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in Particular</dc:title>
  <dc:creator>Mauro Servienti</dc:creator>
  <cp:lastModifiedBy>Mauro Servienti</cp:lastModifiedBy>
  <cp:revision>145</cp:revision>
  <dcterms:created xsi:type="dcterms:W3CDTF">2015-09-10T14:35:09Z</dcterms:created>
  <dcterms:modified xsi:type="dcterms:W3CDTF">2016-10-05T05:15:40Z</dcterms:modified>
</cp:coreProperties>
</file>

<file path=docProps/thumbnail.jpeg>
</file>